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77" r:id="rId5"/>
    <p:sldId id="273" r:id="rId6"/>
    <p:sldId id="258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1"/>
    <p:restoredTop sz="94805"/>
  </p:normalViewPr>
  <p:slideViewPr>
    <p:cSldViewPr snapToGrid="0">
      <p:cViewPr varScale="1">
        <p:scale>
          <a:sx n="65" d="100"/>
          <a:sy n="65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F60D-146D-FC49-997E-6CF5C17C162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93B4-D152-3A46-BBC0-45C6330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93B4-D152-3A46-BBC0-45C6330DD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93B4-D152-3A46-BBC0-45C6330DD3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06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2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95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8954B-E500-7C43-92C6-0B7271FFA956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29E671-C2EC-F24D-9BDE-CD4C81752F54}"/>
              </a:ext>
            </a:extLst>
          </p:cNvPr>
          <p:cNvSpPr txBox="1">
            <a:spLocks/>
          </p:cNvSpPr>
          <p:nvPr userDrawn="1"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多伦多教会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0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7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66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5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0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73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8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36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cat.ban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cat.bank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9079"/>
            <a:ext cx="9144000" cy="2387600"/>
          </a:xfrm>
        </p:spPr>
        <p:txBody>
          <a:bodyPr anchor="t">
            <a:norm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</a:rPr>
              <a:t>用电子转账奉献</a:t>
            </a:r>
            <a:endParaRPr lang="en-CA" sz="7200" spc="6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DB0DF2-3DC7-7947-AD40-549653893A78}"/>
              </a:ext>
            </a:extLst>
          </p:cNvPr>
          <p:cNvSpPr txBox="1">
            <a:spLocks/>
          </p:cNvSpPr>
          <p:nvPr/>
        </p:nvSpPr>
        <p:spPr>
          <a:xfrm>
            <a:off x="0" y="733758"/>
            <a:ext cx="12192000" cy="817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多伦多教会</a:t>
            </a:r>
            <a:endParaRPr lang="en-US" sz="36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97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92" y="2138744"/>
            <a:ext cx="5804616" cy="4351338"/>
          </a:xfrm>
        </p:spPr>
      </p:pic>
      <p:sp>
        <p:nvSpPr>
          <p:cNvPr id="8" name="Rectangular Callout 7"/>
          <p:cNvSpPr/>
          <p:nvPr/>
        </p:nvSpPr>
        <p:spPr>
          <a:xfrm>
            <a:off x="392030" y="4154515"/>
            <a:ext cx="2442051" cy="823407"/>
          </a:xfrm>
          <a:prstGeom prst="wedgeRectCallout">
            <a:avLst>
              <a:gd name="adj1" fmla="val 73315"/>
              <a:gd name="adj2" fmla="val 253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输入您电邮址以接收奉献收据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29160" y="2819006"/>
            <a:ext cx="2404921" cy="646103"/>
          </a:xfrm>
          <a:prstGeom prst="wedgeRectCallout">
            <a:avLst>
              <a:gd name="adj1" fmla="val 68088"/>
              <a:gd name="adj2" fmla="val 76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输入奉献数目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357919" y="2422363"/>
            <a:ext cx="2442051" cy="646103"/>
          </a:xfrm>
          <a:prstGeom prst="wedgeRectCallout">
            <a:avLst>
              <a:gd name="adj1" fmla="val -275890"/>
              <a:gd name="adj2" fmla="val 96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选择提款账户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9376208" y="4112585"/>
            <a:ext cx="2442051" cy="1177636"/>
          </a:xfrm>
          <a:prstGeom prst="wedgeRectCallout">
            <a:avLst>
              <a:gd name="adj1" fmla="val -257899"/>
              <a:gd name="adj2" fmla="val -57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确定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是接收者电邮地址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4C3F77-92E6-5348-A550-88909561F303}"/>
              </a:ext>
            </a:extLst>
          </p:cNvPr>
          <p:cNvSpPr txBox="1">
            <a:spLocks/>
          </p:cNvSpPr>
          <p:nvPr/>
        </p:nvSpPr>
        <p:spPr>
          <a:xfrm>
            <a:off x="1314906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加拿大皇家银行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E92876-66CF-AD46-AB79-B126B7B2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5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24" y="2209673"/>
            <a:ext cx="5804616" cy="4351338"/>
          </a:xfrm>
        </p:spPr>
      </p:pic>
      <p:sp>
        <p:nvSpPr>
          <p:cNvPr id="5" name="Rectangular Callout 4"/>
          <p:cNvSpPr/>
          <p:nvPr/>
        </p:nvSpPr>
        <p:spPr>
          <a:xfrm>
            <a:off x="9191937" y="3195744"/>
            <a:ext cx="1766454" cy="1336964"/>
          </a:xfrm>
          <a:prstGeom prst="wedgeRectCallout">
            <a:avLst>
              <a:gd name="adj1" fmla="val -103970"/>
              <a:gd name="adj2" fmla="val 39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再确认一次一切正确后点</a:t>
            </a:r>
            <a:r>
              <a:rPr lang="en-US" dirty="0">
                <a:solidFill>
                  <a:schemeClr val="tx1"/>
                </a:solidFill>
              </a:rPr>
              <a:t> “Send Now”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20D65D-FC09-6742-871C-B34D43E01B4D}"/>
              </a:ext>
            </a:extLst>
          </p:cNvPr>
          <p:cNvSpPr txBox="1">
            <a:spLocks/>
          </p:cNvSpPr>
          <p:nvPr/>
        </p:nvSpPr>
        <p:spPr>
          <a:xfrm>
            <a:off x="1314906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加拿大皇家银行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8AFFD-E55F-9248-8CBC-F034BCF0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0184" y="2294442"/>
            <a:ext cx="4867656" cy="23415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“BMO Mobile Banking” app, </a:t>
            </a:r>
            <a:r>
              <a:rPr lang="zh-CN" altLang="en-US" sz="1600" dirty="0"/>
              <a:t>从</a:t>
            </a:r>
            <a:r>
              <a:rPr lang="en-US" sz="1600" dirty="0"/>
              <a:t>“Pay &amp; Transfer”</a:t>
            </a:r>
            <a:br>
              <a:rPr lang="en-US" sz="1600" dirty="0"/>
            </a:b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r>
              <a:rPr lang="zh-CN" altLang="en-US" sz="1600" dirty="0"/>
              <a:t>点</a:t>
            </a:r>
            <a:r>
              <a:rPr lang="en-US" sz="1600" dirty="0"/>
              <a:t> “INTERACT E-TRANSFER”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加上</a:t>
            </a:r>
            <a:r>
              <a:rPr lang="en-US" sz="1600" dirty="0"/>
              <a:t> / </a:t>
            </a:r>
            <a:r>
              <a:rPr lang="zh-CN" altLang="en-US" sz="1600" dirty="0"/>
              <a:t>选择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tcat.bank@gmail.com</a:t>
            </a:r>
            <a:r>
              <a:rPr lang="en-US" sz="1600" dirty="0"/>
              <a:t> </a:t>
            </a:r>
            <a:r>
              <a:rPr lang="zh-CN" altLang="en-US" sz="1600" dirty="0"/>
              <a:t>为联系人</a:t>
            </a:r>
            <a:endParaRPr lang="en-CA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72" y="2439189"/>
            <a:ext cx="6244668" cy="3881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E7C911-F443-1A46-824B-59550711B7F3}"/>
              </a:ext>
            </a:extLst>
          </p:cNvPr>
          <p:cNvSpPr txBox="1">
            <a:spLocks/>
          </p:cNvSpPr>
          <p:nvPr/>
        </p:nvSpPr>
        <p:spPr>
          <a:xfrm>
            <a:off x="2311221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满地可银行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FD0C94-2CED-A940-A81A-A4E167D73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96" y="1377569"/>
            <a:ext cx="4011443" cy="5351204"/>
          </a:xfrm>
        </p:spPr>
      </p:pic>
      <p:sp>
        <p:nvSpPr>
          <p:cNvPr id="7" name="Rectangular Callout 6"/>
          <p:cNvSpPr/>
          <p:nvPr/>
        </p:nvSpPr>
        <p:spPr>
          <a:xfrm>
            <a:off x="4343954" y="3105948"/>
            <a:ext cx="1752046" cy="646103"/>
          </a:xfrm>
          <a:prstGeom prst="wedgeRectCallout">
            <a:avLst>
              <a:gd name="adj1" fmla="val 95223"/>
              <a:gd name="adj2" fmla="val 1220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输入奉献数目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682918" y="3699759"/>
            <a:ext cx="1691874" cy="646103"/>
          </a:xfrm>
          <a:prstGeom prst="wedgeRectCallout">
            <a:avLst>
              <a:gd name="adj1" fmla="val -150849"/>
              <a:gd name="adj2" fmla="val 1391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选择提款账户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123771-39E6-8D42-BA16-DC0F86413C0B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满地可银行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D3BFF4-659E-B64C-B586-47A27489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2" y="1414145"/>
            <a:ext cx="3828563" cy="5107244"/>
          </a:xfrm>
        </p:spPr>
      </p:pic>
      <p:sp>
        <p:nvSpPr>
          <p:cNvPr id="5" name="Rectangular Callout 4"/>
          <p:cNvSpPr/>
          <p:nvPr/>
        </p:nvSpPr>
        <p:spPr>
          <a:xfrm>
            <a:off x="3688754" y="4687361"/>
            <a:ext cx="2442051" cy="823407"/>
          </a:xfrm>
          <a:prstGeom prst="wedgeRectCallout">
            <a:avLst>
              <a:gd name="adj1" fmla="val 85499"/>
              <a:gd name="adj2" fmla="val 297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输入您电邮地址</a:t>
            </a:r>
            <a:endParaRPr lang="en-CA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以接收奉献收据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11C214-860E-CA46-9F1D-1C8FFE0B9E23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满地可银行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9EDE37-F82B-214F-A45A-76A2C2EB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52" y="1454901"/>
            <a:ext cx="3759039" cy="5014500"/>
          </a:xfrm>
        </p:spPr>
      </p:pic>
      <p:sp>
        <p:nvSpPr>
          <p:cNvPr id="5" name="Rectangular Callout 4"/>
          <p:cNvSpPr/>
          <p:nvPr/>
        </p:nvSpPr>
        <p:spPr>
          <a:xfrm>
            <a:off x="10081122" y="4521306"/>
            <a:ext cx="1766454" cy="1336964"/>
          </a:xfrm>
          <a:prstGeom prst="wedgeRectCallout">
            <a:avLst>
              <a:gd name="adj1" fmla="val -152005"/>
              <a:gd name="adj2" fmla="val 907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再确认一次一切正确后点</a:t>
            </a:r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“Send Money”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11F115-FA20-F04B-8027-7BBEF04B7F4A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满地可银行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</a:t>
            </a:r>
            <a:endParaRPr lang="en-CA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2F6B5-3A8E-E348-A620-7583E96F0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154809"/>
            <a:ext cx="3486912" cy="16673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“CIBC Mobile Banking” app, </a:t>
            </a:r>
            <a:br>
              <a:rPr lang="en-US" sz="1600" dirty="0"/>
            </a:br>
            <a:r>
              <a:rPr lang="zh-CN" altLang="en-US" sz="1600" dirty="0"/>
              <a:t>从</a:t>
            </a:r>
            <a:r>
              <a:rPr lang="en-US" sz="1600" dirty="0"/>
              <a:t>“</a:t>
            </a:r>
            <a:r>
              <a:rPr lang="en-US" sz="1600" dirty="0" err="1"/>
              <a:t>Interac</a:t>
            </a:r>
            <a:r>
              <a:rPr lang="en-US" sz="1600" dirty="0"/>
              <a:t> e-Transfer”</a:t>
            </a: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zh-CN" altLang="en-US" sz="1600" dirty="0"/>
              <a:t>点</a:t>
            </a:r>
            <a:r>
              <a:rPr lang="en-US" sz="1600" dirty="0"/>
              <a:t> “Send Money”</a:t>
            </a:r>
            <a:endParaRPr lang="en-CA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97" y="2325293"/>
            <a:ext cx="7915979" cy="398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A95CA7-48D2-7142-B648-7355A6E0670F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加拿大帝国商业银行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EAB44EA-474A-5F43-ADDB-649B0D15F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2" y="2182241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ular Callout 4"/>
          <p:cNvSpPr/>
          <p:nvPr/>
        </p:nvSpPr>
        <p:spPr>
          <a:xfrm>
            <a:off x="9181188" y="2686077"/>
            <a:ext cx="2442051" cy="646103"/>
          </a:xfrm>
          <a:prstGeom prst="wedgeRectCallout">
            <a:avLst>
              <a:gd name="adj1" fmla="val -156217"/>
              <a:gd name="adj2" fmla="val -24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选择提款账户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796453" y="3507804"/>
            <a:ext cx="2062957" cy="646103"/>
          </a:xfrm>
          <a:prstGeom prst="wedgeRectCallout">
            <a:avLst>
              <a:gd name="adj1" fmla="val 101486"/>
              <a:gd name="adj2" fmla="val 810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输入奉献数目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181189" y="4035658"/>
            <a:ext cx="2442051" cy="813959"/>
          </a:xfrm>
          <a:prstGeom prst="wedgeRectCallout">
            <a:avLst>
              <a:gd name="adj1" fmla="val -166322"/>
              <a:gd name="adj2" fmla="val -1301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确定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是联系者电邮地址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9181189" y="5265493"/>
            <a:ext cx="1766454" cy="1185554"/>
          </a:xfrm>
          <a:prstGeom prst="wedgeRectCallout">
            <a:avLst>
              <a:gd name="adj1" fmla="val -184099"/>
              <a:gd name="adj2" fmla="val 48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再确认一次</a:t>
            </a:r>
            <a:endParaRPr lang="en-CA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一切正确后点</a:t>
            </a:r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“Continue”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5AC287-DC4D-8A4B-8FC9-EECF3B53A3C5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加拿大帝国商业银行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3A5F40E-C9BE-B149-8F1F-F2315CA57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0184" y="2186019"/>
            <a:ext cx="2673096" cy="89928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确认完成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92" y="2250027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BFB2FA-37C4-7742-AA8A-87181DAD25AA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加拿大帝国商业银行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18FA59E-68BB-E74F-8B9A-68B53745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182241"/>
            <a:ext cx="2883408" cy="27070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“Scotiabank” app, </a:t>
            </a:r>
            <a:br>
              <a:rPr lang="en-US" sz="1600" dirty="0"/>
            </a:br>
            <a:r>
              <a:rPr lang="zh-CN" altLang="en-US" sz="1600" dirty="0"/>
              <a:t>从</a:t>
            </a:r>
            <a:r>
              <a:rPr lang="en-US" sz="1600" dirty="0"/>
              <a:t> “Transfers” </a:t>
            </a: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zh-CN" altLang="en-US" sz="1600" dirty="0"/>
              <a:t>点</a:t>
            </a:r>
            <a:r>
              <a:rPr lang="en-US" sz="1600" dirty="0"/>
              <a:t> “Send money”</a:t>
            </a:r>
            <a:endParaRPr lang="en-CA" sz="1600" dirty="0"/>
          </a:p>
          <a:p>
            <a:pPr marL="0" indent="0">
              <a:lnSpc>
                <a:spcPct val="150000"/>
              </a:lnSpc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6" y="2325293"/>
            <a:ext cx="7482114" cy="418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5B1416-00F0-8C41-89AE-5ADE86A7029E}"/>
              </a:ext>
            </a:extLst>
          </p:cNvPr>
          <p:cNvSpPr txBox="1">
            <a:spLocks/>
          </p:cNvSpPr>
          <p:nvPr/>
        </p:nvSpPr>
        <p:spPr>
          <a:xfrm>
            <a:off x="279806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加拿大丰业银行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>
              <a:solidFill>
                <a:srgbClr val="C00000"/>
              </a:solidFill>
              <a:latin typeface="Wingdings" pitchFamily="2" charset="2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F1A6C-3698-4B4F-9558-B9F3B3405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58" y="834316"/>
            <a:ext cx="10515600" cy="1245476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3600" spc="300" dirty="0">
                <a:solidFill>
                  <a:schemeClr val="accent1">
                    <a:lumMod val="50000"/>
                  </a:schemeClr>
                </a:solidFill>
              </a:rPr>
              <a:t>电子转账账户与退税收据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811503"/>
            <a:ext cx="10952747" cy="47782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教会电子转账电邮地址是：</a:t>
            </a:r>
            <a:r>
              <a:rPr lang="en-US" dirty="0">
                <a:hlinkClick r:id="rId2"/>
              </a:rPr>
              <a:t>tcat.bank@gmail.com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请务必确定您电子转账联系</a:t>
            </a:r>
            <a:r>
              <a:rPr lang="en-US" altLang="zh-CN" sz="2400" dirty="0"/>
              <a:t>/</a:t>
            </a:r>
            <a:r>
              <a:rPr lang="zh-CN" altLang="en-US" sz="2400" dirty="0"/>
              <a:t>接收者电邮地址正确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电子退税收据会在明年初发到您的电邮地址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奉献时，有些银行如 </a:t>
            </a:r>
            <a:r>
              <a:rPr lang="en-US" altLang="zh-CN" sz="2400" dirty="0"/>
              <a:t>TD, CIBC, </a:t>
            </a:r>
            <a:r>
              <a:rPr lang="zh-CN" altLang="en-US" sz="2400" dirty="0"/>
              <a:t>或 </a:t>
            </a:r>
            <a:r>
              <a:rPr lang="en-US" altLang="zh-CN" sz="2400" dirty="0"/>
              <a:t>BNS</a:t>
            </a:r>
            <a:r>
              <a:rPr lang="zh-CN" altLang="en-US" sz="2400" dirty="0"/>
              <a:t>，会提供我们您银行个人资料的电邮地址，这我们会用来发给您退税收据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有些银行如 </a:t>
            </a:r>
            <a:r>
              <a:rPr lang="en-US" altLang="zh-CN" sz="2400" dirty="0"/>
              <a:t>RBC, </a:t>
            </a:r>
            <a:r>
              <a:rPr lang="zh-CN" altLang="en-US" sz="2400" dirty="0"/>
              <a:t>请您在电子转账表格的“</a:t>
            </a:r>
            <a:r>
              <a:rPr lang="en-US" altLang="zh-CN" sz="2400" dirty="0"/>
              <a:t>Message” </a:t>
            </a:r>
            <a:r>
              <a:rPr lang="zh-CN" altLang="en-US" sz="2400" dirty="0"/>
              <a:t>（信息）文本框填上您的电邮地址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有些银行如 </a:t>
            </a:r>
            <a:r>
              <a:rPr lang="en-US" altLang="zh-CN" sz="2400" dirty="0"/>
              <a:t>BMO, </a:t>
            </a:r>
            <a:r>
              <a:rPr lang="zh-CN" altLang="en-US" sz="2400" dirty="0"/>
              <a:t>请您在电子转账表格的“</a:t>
            </a:r>
            <a:r>
              <a:rPr lang="en-US" altLang="zh-CN" sz="2400" dirty="0"/>
              <a:t>Your Email Address” </a:t>
            </a:r>
            <a:r>
              <a:rPr lang="zh-CN" altLang="en-US" sz="2400" dirty="0"/>
              <a:t>（您的电邮地址）文本框填上您的电邮地址</a:t>
            </a:r>
            <a:endParaRPr lang="en-US" sz="2400" dirty="0"/>
          </a:p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7712D-F32E-5743-A70F-1082708231A0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3DFF6-2BD9-454E-99CD-B70D454B0C0E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多伦多教会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61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4" y="2200357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ular Callout 4"/>
          <p:cNvSpPr/>
          <p:nvPr/>
        </p:nvSpPr>
        <p:spPr>
          <a:xfrm>
            <a:off x="9112917" y="2409435"/>
            <a:ext cx="2442051" cy="646103"/>
          </a:xfrm>
          <a:prstGeom prst="wedgeRectCallout">
            <a:avLst>
              <a:gd name="adj1" fmla="val -217999"/>
              <a:gd name="adj2" fmla="val 12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选择提款账户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82574" y="3876709"/>
            <a:ext cx="2442051" cy="1115915"/>
          </a:xfrm>
          <a:prstGeom prst="wedgeRectCallout">
            <a:avLst>
              <a:gd name="adj1" fmla="val 81302"/>
              <a:gd name="adj2" fmla="val -83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确定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是接收人电邮地址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162827" y="3637586"/>
            <a:ext cx="2062957" cy="646103"/>
          </a:xfrm>
          <a:prstGeom prst="wedgeRectCallout">
            <a:avLst>
              <a:gd name="adj1" fmla="val -284726"/>
              <a:gd name="adj2" fmla="val 38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输入奉献数目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162827" y="4794622"/>
            <a:ext cx="1926365" cy="1185554"/>
          </a:xfrm>
          <a:prstGeom prst="wedgeRectCallout">
            <a:avLst>
              <a:gd name="adj1" fmla="val -203690"/>
              <a:gd name="adj2" fmla="val 77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再确认一次</a:t>
            </a:r>
            <a:endParaRPr lang="en-CA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一切正确后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从左滑到右发送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FA446D-DFA6-1647-9ED0-30FFCB23C69E}"/>
              </a:ext>
            </a:extLst>
          </p:cNvPr>
          <p:cNvSpPr txBox="1">
            <a:spLocks/>
          </p:cNvSpPr>
          <p:nvPr/>
        </p:nvSpPr>
        <p:spPr>
          <a:xfrm>
            <a:off x="279806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加拿大丰业银行</a:t>
            </a:r>
            <a:r>
              <a:rPr lang="en-US" altLang="zh-CN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C0410-BA3E-2D40-8EE2-D46447F54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325293"/>
            <a:ext cx="3185160" cy="10273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确认完成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>
          <a:xfrm>
            <a:off x="3012130" y="2160701"/>
            <a:ext cx="6167740" cy="432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E14FFA-31BE-7B49-9BA1-E8803766492F}"/>
              </a:ext>
            </a:extLst>
          </p:cNvPr>
          <p:cNvSpPr txBox="1">
            <a:spLocks/>
          </p:cNvSpPr>
          <p:nvPr/>
        </p:nvSpPr>
        <p:spPr>
          <a:xfrm>
            <a:off x="2860099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加拿大丰业银行</a:t>
            </a:r>
            <a:r>
              <a:rPr lang="en-US" altLang="zh-CN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75F14C-8ABD-8F4C-8E9E-F2D266435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28" y="2255393"/>
            <a:ext cx="10762488" cy="4127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/>
              <a:t>我们亲爱的神今天所赐给我们的，是个一生难逢的机会。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不</a:t>
            </a:r>
            <a:r>
              <a:rPr lang="en-US" sz="3200" dirty="0"/>
              <a:t>! </a:t>
            </a:r>
            <a:r>
              <a:rPr lang="zh-CN" altLang="en-US" sz="3200" dirty="0"/>
              <a:t>更准确的说，是个千载难逢的机会。一个亲历祂那亲密的同在，那驱尽所有恐惧忧虑的同在的机会。一个经历永生神作居所，那永久的膀臂在我们以下的机会。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3200" dirty="0"/>
              <a:t>我们既蒙了大福，在祂里得</a:t>
            </a:r>
            <a:r>
              <a:rPr lang="zh-CN" altLang="en-US" sz="3200"/>
              <a:t>着平安、喜乐、稳妥</a:t>
            </a:r>
            <a:r>
              <a:rPr lang="zh-CN" altLang="en-US" sz="3200" dirty="0"/>
              <a:t>，我们也得看见我们周围的需要，来向主说：“主，我在这里，愿有人今日从我得祝福。”祂祝福我们，为要许多人因我们蒙福。愿我们没有一位将来后悔今天错过这个上好的机会。</a:t>
            </a:r>
            <a:endParaRPr lang="en-CA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C01B65-08B1-E94B-829D-9EF1BBF2E339}"/>
              </a:ext>
            </a:extLst>
          </p:cNvPr>
          <p:cNvSpPr txBox="1">
            <a:spLocks/>
          </p:cNvSpPr>
          <p:nvPr/>
        </p:nvSpPr>
        <p:spPr>
          <a:xfrm>
            <a:off x="71018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蒙福的机会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5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93" y="1935353"/>
            <a:ext cx="1114581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所有收到的奉献都为一般奉献。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电子转账表格的“</a:t>
            </a:r>
            <a:r>
              <a:rPr lang="en-US" altLang="zh-CN" dirty="0"/>
              <a:t>Message” </a:t>
            </a:r>
            <a:r>
              <a:rPr lang="zh-CN" altLang="en-US" dirty="0"/>
              <a:t>（信息）文本框可填上电邮地址或为任何东西或服务付费。</a:t>
            </a:r>
            <a:endParaRPr lang="en-CA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请不要在“</a:t>
            </a:r>
            <a:r>
              <a:rPr lang="en-US" altLang="zh-CN" dirty="0">
                <a:solidFill>
                  <a:srgbClr val="FF0000"/>
                </a:solidFill>
              </a:rPr>
              <a:t>Message” </a:t>
            </a:r>
            <a:r>
              <a:rPr lang="zh-CN" altLang="en-US" dirty="0">
                <a:solidFill>
                  <a:srgbClr val="FF0000"/>
                </a:solidFill>
              </a:rPr>
              <a:t>（信息）文本框填上 </a:t>
            </a:r>
            <a:r>
              <a:rPr lang="en-US" altLang="zh-CN" dirty="0">
                <a:solidFill>
                  <a:srgbClr val="FF0000"/>
                </a:solidFill>
              </a:rPr>
              <a:t>”for </a:t>
            </a:r>
            <a:r>
              <a:rPr lang="zh-CN" altLang="en-US" dirty="0">
                <a:solidFill>
                  <a:srgbClr val="FF0000"/>
                </a:solidFill>
              </a:rPr>
              <a:t>某某</a:t>
            </a:r>
            <a:r>
              <a:rPr lang="en-US" altLang="zh-CN" dirty="0">
                <a:solidFill>
                  <a:srgbClr val="FF0000"/>
                </a:solidFill>
              </a:rPr>
              <a:t>” </a:t>
            </a:r>
            <a:r>
              <a:rPr lang="zh-CN" altLang="en-US" dirty="0">
                <a:solidFill>
                  <a:srgbClr val="FF0000"/>
                </a:solidFill>
              </a:rPr>
              <a:t>以指定用来关顾某某圣徒，因为所有的个人包都必须投到会所的奉献箱里。</a:t>
            </a:r>
            <a:endParaRPr lang="en-CA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凡在“</a:t>
            </a:r>
            <a:r>
              <a:rPr lang="en-US" altLang="zh-CN" dirty="0"/>
              <a:t>Message” </a:t>
            </a:r>
            <a:r>
              <a:rPr lang="zh-CN" altLang="en-US" dirty="0"/>
              <a:t>（信息）文本框填上 </a:t>
            </a:r>
            <a:r>
              <a:rPr lang="en-US" altLang="zh-CN" dirty="0"/>
              <a:t>”for </a:t>
            </a:r>
            <a:r>
              <a:rPr lang="zh-CN" altLang="en-US" dirty="0"/>
              <a:t>某某</a:t>
            </a:r>
            <a:r>
              <a:rPr lang="en-US" altLang="zh-CN" dirty="0"/>
              <a:t>” </a:t>
            </a:r>
            <a:r>
              <a:rPr lang="zh-CN" altLang="en-US" dirty="0"/>
              <a:t>以指定用来关顾某某圣徒的电子转账都不会被转交，而该电子转账的整数都会算为一般奉献。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D63A2B-4576-A04C-90CE-904A4AC37C90}"/>
              </a:ext>
            </a:extLst>
          </p:cNvPr>
          <p:cNvSpPr txBox="1">
            <a:spLocks/>
          </p:cNvSpPr>
          <p:nvPr/>
        </p:nvSpPr>
        <p:spPr>
          <a:xfrm>
            <a:off x="555458" y="834316"/>
            <a:ext cx="10515600" cy="124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spc="300" dirty="0">
                <a:solidFill>
                  <a:schemeClr val="accent1">
                    <a:lumMod val="50000"/>
                  </a:schemeClr>
                </a:solidFill>
              </a:rPr>
              <a:t>电子转账信息文本框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0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56E6-0413-431D-9CF4-FC92307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altLang="zh-CN" dirty="0">
                <a:solidFill>
                  <a:srgbClr val="FF0000"/>
                </a:solidFill>
              </a:rPr>
            </a:br>
            <a:r>
              <a:rPr lang="zh-CN" altLang="en-US" sz="3600" dirty="0">
                <a:solidFill>
                  <a:srgbClr val="1F4E79"/>
                </a:solidFill>
              </a:rPr>
              <a:t>圣徒关顾</a:t>
            </a:r>
            <a:endParaRPr lang="en-CA" sz="3600" dirty="0">
              <a:solidFill>
                <a:srgbClr val="1F4E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4175-DEE7-4418-B6F9-A996B9246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2600" dirty="0">
                <a:latin typeface="+mn-ea"/>
              </a:rPr>
              <a:t>如果你知道任何弟兄姐妹有经济上的需要，可与长老或同工们私下交通。他们会把需要告诉服事的弟兄们，弟兄们会以最好的方式去关顾那有需要的圣徒。</a:t>
            </a:r>
            <a:endParaRPr lang="en-CA" altLang="zh-CN" sz="2600" dirty="0">
              <a:latin typeface="+mn-ea"/>
            </a:endParaRPr>
          </a:p>
          <a:p>
            <a:endParaRPr lang="en-CA" altLang="zh-CN" sz="26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600" dirty="0">
                <a:latin typeface="+mn-ea"/>
              </a:rPr>
              <a:t>如有主的引领，也可把现金放到信封里，信封外注明“</a:t>
            </a:r>
            <a:r>
              <a:rPr lang="en-US" altLang="zh-CN" sz="2600" dirty="0">
                <a:latin typeface="+mn-ea"/>
              </a:rPr>
              <a:t>for </a:t>
            </a:r>
            <a:r>
              <a:rPr lang="zh-CN" altLang="en-US" sz="2600" dirty="0">
                <a:latin typeface="+mn-ea"/>
              </a:rPr>
              <a:t>某某”，并把信封投到会所的奉献箱里。此为个人包。服事的弟兄们会原封不动的把这信封转交给要关顾的圣徒。</a:t>
            </a:r>
            <a:endParaRPr lang="en-US" sz="2600" dirty="0">
              <a:latin typeface="+mn-e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403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079792"/>
            <a:ext cx="10515600" cy="42295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如有任何有关问题，敬请联络：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sz="3600" dirty="0"/>
              <a:t>谢和桂</a:t>
            </a:r>
            <a:r>
              <a:rPr lang="en-CA" altLang="zh-CN" sz="3600" dirty="0"/>
              <a:t>	</a:t>
            </a:r>
            <a:r>
              <a:rPr lang="en-US" sz="3600" dirty="0"/>
              <a:t>(905) 201-1763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600" dirty="0"/>
              <a:t>蔡辉</a:t>
            </a:r>
            <a:r>
              <a:rPr lang="en-CA" altLang="zh-CN" sz="3600" dirty="0"/>
              <a:t>	</a:t>
            </a:r>
            <a:r>
              <a:rPr lang="en-US" sz="3600" dirty="0"/>
              <a:t>(647) 720-1783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02AACA-DE10-BD47-A26A-28A6343B0BC0}"/>
              </a:ext>
            </a:extLst>
          </p:cNvPr>
          <p:cNvSpPr txBox="1">
            <a:spLocks/>
          </p:cNvSpPr>
          <p:nvPr/>
        </p:nvSpPr>
        <p:spPr>
          <a:xfrm>
            <a:off x="555458" y="834316"/>
            <a:ext cx="10515600" cy="124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3600" spc="300" dirty="0">
                <a:solidFill>
                  <a:schemeClr val="accent1">
                    <a:lumMod val="50000"/>
                  </a:schemeClr>
                </a:solidFill>
              </a:rPr>
              <a:t>联络人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92" y="999730"/>
            <a:ext cx="10515600" cy="1325563"/>
          </a:xfrm>
        </p:spPr>
        <p:txBody>
          <a:bodyPr/>
          <a:lstStyle/>
          <a:p>
            <a:r>
              <a:rPr lang="zh-CN" altLang="en-US" dirty="0"/>
              <a:t>多伦多道明银行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9" y="1134677"/>
            <a:ext cx="3093299" cy="5359974"/>
          </a:xfrm>
        </p:spPr>
      </p:pic>
      <p:sp>
        <p:nvSpPr>
          <p:cNvPr id="7" name="TextBox 6"/>
          <p:cNvSpPr txBox="1"/>
          <p:nvPr/>
        </p:nvSpPr>
        <p:spPr>
          <a:xfrm>
            <a:off x="783336" y="2242997"/>
            <a:ext cx="602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dirty="0"/>
              <a:t> “TD Canada” APP, </a:t>
            </a:r>
            <a:r>
              <a:rPr lang="zh-CN" altLang="en-US" dirty="0"/>
              <a:t>从</a:t>
            </a:r>
            <a:r>
              <a:rPr lang="en-US" dirty="0"/>
              <a:t> “Transfers” </a:t>
            </a:r>
            <a:r>
              <a:rPr lang="zh-CN" altLang="en-US" dirty="0"/>
              <a:t>屏幕</a:t>
            </a:r>
            <a:r>
              <a:rPr lang="en-US" dirty="0"/>
              <a:t>, </a:t>
            </a:r>
            <a:r>
              <a:rPr lang="zh-CN" altLang="en-US" dirty="0"/>
              <a:t>点</a:t>
            </a:r>
            <a:r>
              <a:rPr lang="en-US" dirty="0"/>
              <a:t> “Send Money”</a:t>
            </a:r>
            <a:endParaRPr lang="en-CA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236E74-AE08-AF40-8EF1-63104212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29" y="1175852"/>
            <a:ext cx="2024627" cy="5421505"/>
          </a:xfrm>
        </p:spPr>
      </p:pic>
      <p:sp>
        <p:nvSpPr>
          <p:cNvPr id="7" name="Rectangular Callout 6"/>
          <p:cNvSpPr/>
          <p:nvPr/>
        </p:nvSpPr>
        <p:spPr>
          <a:xfrm>
            <a:off x="3006968" y="4430461"/>
            <a:ext cx="2442051" cy="646103"/>
          </a:xfrm>
          <a:prstGeom prst="wedgeRectCallout">
            <a:avLst>
              <a:gd name="adj1" fmla="val 84007"/>
              <a:gd name="adj2" fmla="val 735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输入奉献数目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994044" y="2527594"/>
            <a:ext cx="2373702" cy="646103"/>
          </a:xfrm>
          <a:prstGeom prst="wedgeRectCallout">
            <a:avLst>
              <a:gd name="adj1" fmla="val -123082"/>
              <a:gd name="adj2" fmla="val 830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选择提款账户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994044" y="3756728"/>
            <a:ext cx="2442051" cy="1177636"/>
          </a:xfrm>
          <a:prstGeom prst="wedgeRectCallout">
            <a:avLst>
              <a:gd name="adj1" fmla="val -124895"/>
              <a:gd name="adj2" fmla="val -192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确定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是接收者电邮地址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59742A-5617-FE41-B8B4-F8449671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2" y="999730"/>
            <a:ext cx="10515600" cy="1325563"/>
          </a:xfrm>
        </p:spPr>
        <p:txBody>
          <a:bodyPr/>
          <a:lstStyle/>
          <a:p>
            <a:r>
              <a:rPr lang="zh-CN" altLang="en-US" dirty="0"/>
              <a:t>多伦多道明银行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A12A5E-7064-6F49-B45B-43BA5F0E6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28" y="1325563"/>
            <a:ext cx="2899502" cy="5154672"/>
          </a:xfrm>
        </p:spPr>
      </p:pic>
      <p:sp>
        <p:nvSpPr>
          <p:cNvPr id="5" name="Rectangular Callout 4"/>
          <p:cNvSpPr/>
          <p:nvPr/>
        </p:nvSpPr>
        <p:spPr>
          <a:xfrm>
            <a:off x="9982702" y="5063060"/>
            <a:ext cx="1766454" cy="1336964"/>
          </a:xfrm>
          <a:prstGeom prst="wedgeRectCallout">
            <a:avLst>
              <a:gd name="adj1" fmla="val -103970"/>
              <a:gd name="adj2" fmla="val 39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再确认一次一切正确后点</a:t>
            </a:r>
            <a:r>
              <a:rPr lang="en-US" dirty="0">
                <a:solidFill>
                  <a:schemeClr val="tx1"/>
                </a:solidFill>
              </a:rPr>
              <a:t> “Send Money”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9EDED-A1FE-F644-A67A-1E7631A007F9}"/>
              </a:ext>
            </a:extLst>
          </p:cNvPr>
          <p:cNvSpPr txBox="1">
            <a:spLocks/>
          </p:cNvSpPr>
          <p:nvPr/>
        </p:nvSpPr>
        <p:spPr>
          <a:xfrm>
            <a:off x="1432560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多伦多道明银行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DAF41B-474F-3F42-8BF5-42A1658A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1262"/>
            <a:ext cx="5804616" cy="4351338"/>
          </a:xfrm>
        </p:spPr>
      </p:pic>
      <p:sp>
        <p:nvSpPr>
          <p:cNvPr id="5" name="TextBox 4"/>
          <p:cNvSpPr txBox="1"/>
          <p:nvPr/>
        </p:nvSpPr>
        <p:spPr>
          <a:xfrm>
            <a:off x="710185" y="2234321"/>
            <a:ext cx="477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dirty="0"/>
              <a:t> “RBC Mobile” app, </a:t>
            </a:r>
            <a:r>
              <a:rPr lang="zh-CN" altLang="en-US" dirty="0"/>
              <a:t>从</a:t>
            </a:r>
            <a:r>
              <a:rPr lang="en-US" dirty="0"/>
              <a:t> “Move Money” </a:t>
            </a:r>
            <a:r>
              <a:rPr lang="zh-CN" altLang="en-US" dirty="0"/>
              <a:t>屏幕</a:t>
            </a:r>
            <a:r>
              <a:rPr lang="en-US" dirty="0"/>
              <a:t>, </a:t>
            </a:r>
            <a:r>
              <a:rPr lang="zh-CN" altLang="en-US" dirty="0"/>
              <a:t>点</a:t>
            </a:r>
            <a:r>
              <a:rPr lang="en-US" dirty="0"/>
              <a:t> “Send an </a:t>
            </a:r>
            <a:r>
              <a:rPr lang="en-US" dirty="0" err="1"/>
              <a:t>Interac</a:t>
            </a:r>
            <a:r>
              <a:rPr lang="en-US" dirty="0"/>
              <a:t> e-Transfer”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70511" y="2557487"/>
            <a:ext cx="5795493" cy="28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231A1A-E98F-9D4F-A18C-4D44B4D5D2CA}"/>
              </a:ext>
            </a:extLst>
          </p:cNvPr>
          <p:cNvSpPr txBox="1">
            <a:spLocks/>
          </p:cNvSpPr>
          <p:nvPr/>
        </p:nvSpPr>
        <p:spPr>
          <a:xfrm>
            <a:off x="134039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加拿大皇家银行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AB305-669E-734E-AEA1-FE0B537E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877</Words>
  <Application>Microsoft Office PowerPoint</Application>
  <PresentationFormat>Widescreen</PresentationFormat>
  <Paragraphs>86</Paragraphs>
  <Slides>22</Slides>
  <Notes>2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Hiragino Kaku Gothic ProN W3</vt:lpstr>
      <vt:lpstr>宋体</vt:lpstr>
      <vt:lpstr>Arial</vt:lpstr>
      <vt:lpstr>Calibri</vt:lpstr>
      <vt:lpstr>Calibri Light</vt:lpstr>
      <vt:lpstr>Wingdings</vt:lpstr>
      <vt:lpstr>Office Theme</vt:lpstr>
      <vt:lpstr>用电子转账奉献</vt:lpstr>
      <vt:lpstr> 电子转账账户与退税收据</vt:lpstr>
      <vt:lpstr>PowerPoint Presentation</vt:lpstr>
      <vt:lpstr> 圣徒关顾</vt:lpstr>
      <vt:lpstr>PowerPoint Presentation</vt:lpstr>
      <vt:lpstr>多伦多道明银行 </vt:lpstr>
      <vt:lpstr>多伦多道明银行 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Faithful Cheah</dc:creator>
  <cp:lastModifiedBy>Faithful Cheah</cp:lastModifiedBy>
  <cp:revision>128</cp:revision>
  <cp:lastPrinted>2020-03-31T16:02:56Z</cp:lastPrinted>
  <dcterms:created xsi:type="dcterms:W3CDTF">2020-03-27T21:09:29Z</dcterms:created>
  <dcterms:modified xsi:type="dcterms:W3CDTF">2022-02-03T17:29:28Z</dcterms:modified>
</cp:coreProperties>
</file>